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6" r:id="rId3"/>
    <p:sldId id="278" r:id="rId4"/>
    <p:sldId id="285" r:id="rId5"/>
    <p:sldId id="280" r:id="rId6"/>
    <p:sldId id="281" r:id="rId7"/>
    <p:sldId id="283" r:id="rId8"/>
    <p:sldId id="284" r:id="rId9"/>
    <p:sldId id="258" r:id="rId10"/>
    <p:sldId id="267" r:id="rId11"/>
    <p:sldId id="268" r:id="rId12"/>
    <p:sldId id="271" r:id="rId13"/>
    <p:sldId id="286" r:id="rId14"/>
    <p:sldId id="282" r:id="rId15"/>
    <p:sldId id="270" r:id="rId16"/>
    <p:sldId id="262" r:id="rId17"/>
    <p:sldId id="277" r:id="rId18"/>
    <p:sldId id="274" r:id="rId19"/>
    <p:sldId id="275" r:id="rId20"/>
    <p:sldId id="261" r:id="rId21"/>
    <p:sldId id="265" r:id="rId2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2A586B43-1DD2-4484-918A-DC644767E1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5DBC470-A72E-4D5F-9373-6594DCDF84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9A68C-2C64-4A03-AB72-04C26C88206F}" type="datetimeFigureOut">
              <a:rPr lang="cs-CZ" smtClean="0"/>
              <a:t>02.02.2024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72CEC22-8C14-4B9A-BD7E-38CE319C49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cs-CZ"/>
              <a:t>dasdasd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6BB67C2-5D04-4C1C-8503-87FD0FAA23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4C2DE-BAC6-4C51-80E0-A6B8F1B997E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66001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02.02.2024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cs-CZ"/>
              <a:t>dasdasd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poroto, </a:t>
            </a:r>
            <a:r>
              <a:rPr lang="cs-CZ"/>
              <a:t>vážení posluchači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9184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Lsaerové</a:t>
            </a:r>
            <a:r>
              <a:rPr lang="cs-CZ" dirty="0"/>
              <a:t> projektory využívají technologii Laser </a:t>
            </a:r>
            <a:r>
              <a:rPr lang="cs-CZ" dirty="0" err="1"/>
              <a:t>scanning</a:t>
            </a:r>
            <a:r>
              <a:rPr lang="cs-CZ" dirty="0"/>
              <a:t>, která je mimochodem využívána v…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72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>
                <a:solidFill>
                  <a:schemeClr val="accent6"/>
                </a:solidFill>
              </a:rPr>
              <a:t>když jsem se zajímal o technologii laserových projektoru, zarazilo mě, že jsem nenašel žádnou open source platformu, kterou bych mohl použít a případně upravovat, kdybych chtěl </a:t>
            </a:r>
            <a:r>
              <a:rPr lang="cs-CZ" dirty="0" err="1">
                <a:solidFill>
                  <a:schemeClr val="accent6"/>
                </a:solidFill>
              </a:rPr>
              <a:t>techcnologii</a:t>
            </a:r>
            <a:r>
              <a:rPr lang="cs-CZ" dirty="0">
                <a:solidFill>
                  <a:schemeClr val="accent6"/>
                </a:solidFill>
              </a:rPr>
              <a:t> využít, tak jsem se rozhodl takovou platformu </a:t>
            </a:r>
            <a:r>
              <a:rPr lang="cs-CZ" dirty="0" err="1">
                <a:solidFill>
                  <a:schemeClr val="accent6"/>
                </a:solidFill>
              </a:rPr>
              <a:t>vytvorit</a:t>
            </a:r>
            <a:endParaRPr lang="cs-CZ" dirty="0">
              <a:solidFill>
                <a:schemeClr val="accent6"/>
              </a:solidFill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6624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Můj laserový projektor je založený na principu…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4632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3082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Donest</a:t>
            </a:r>
            <a:r>
              <a:rPr lang="cs-CZ" dirty="0"/>
              <a:t> si desku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8494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2 </a:t>
            </a:r>
            <a:r>
              <a:rPr lang="cs-CZ" dirty="0" err="1"/>
              <a:t>backendove</a:t>
            </a:r>
            <a:r>
              <a:rPr lang="cs-CZ" dirty="0"/>
              <a:t> programy, každý si </a:t>
            </a:r>
            <a:r>
              <a:rPr lang="cs-CZ" dirty="0" err="1"/>
              <a:t>vytvori</a:t>
            </a:r>
            <a:r>
              <a:rPr lang="cs-CZ" dirty="0"/>
              <a:t> 2 </a:t>
            </a:r>
            <a:r>
              <a:rPr lang="cs-CZ" dirty="0" err="1"/>
              <a:t>sockety</a:t>
            </a:r>
            <a:br>
              <a:rPr lang="cs-CZ" dirty="0"/>
            </a:br>
            <a:r>
              <a:rPr lang="cs-CZ" dirty="0"/>
              <a:t>Ve </a:t>
            </a:r>
            <a:r>
              <a:rPr lang="cs-CZ" dirty="0" err="1"/>
              <a:t>vyssich</a:t>
            </a:r>
            <a:r>
              <a:rPr lang="cs-CZ" dirty="0"/>
              <a:t> kolech „</a:t>
            </a:r>
            <a:r>
              <a:rPr lang="cs-CZ" dirty="0" err="1"/>
              <a:t>socket</a:t>
            </a:r>
            <a:r>
              <a:rPr lang="cs-CZ" dirty="0"/>
              <a:t>“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2108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>
                <a:solidFill>
                  <a:schemeClr val="accent6"/>
                </a:solidFill>
              </a:rPr>
              <a:t>Je </a:t>
            </a:r>
            <a:r>
              <a:rPr lang="cs-CZ" dirty="0" err="1">
                <a:solidFill>
                  <a:schemeClr val="accent6"/>
                </a:solidFill>
              </a:rPr>
              <a:t>dulezity</a:t>
            </a:r>
            <a:r>
              <a:rPr lang="cs-CZ" dirty="0">
                <a:solidFill>
                  <a:schemeClr val="accent6"/>
                </a:solidFill>
              </a:rPr>
              <a:t>, protože bez nej by si musel user instalovat všechny knihovny </a:t>
            </a:r>
            <a:r>
              <a:rPr lang="cs-CZ" dirty="0" err="1">
                <a:solidFill>
                  <a:schemeClr val="accent6"/>
                </a:solidFill>
              </a:rPr>
              <a:t>sam</a:t>
            </a:r>
            <a:r>
              <a:rPr lang="cs-CZ" dirty="0">
                <a:solidFill>
                  <a:schemeClr val="accent6"/>
                </a:solidFill>
              </a:rPr>
              <a:t> a musel by si zkompilovat všechny programy </a:t>
            </a:r>
            <a:r>
              <a:rPr lang="cs-CZ" dirty="0" err="1">
                <a:solidFill>
                  <a:schemeClr val="accent6"/>
                </a:solidFill>
              </a:rPr>
              <a:t>sam</a:t>
            </a:r>
            <a:endParaRPr lang="cs-CZ" dirty="0">
              <a:solidFill>
                <a:schemeClr val="accent6"/>
              </a:solidFill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0341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Existují 3</a:t>
            </a:r>
            <a:br>
              <a:rPr lang="cs-CZ" dirty="0"/>
            </a:br>
            <a:r>
              <a:rPr lang="cs-CZ" dirty="0"/>
              <a:t>moznost nahrát soubor</a:t>
            </a:r>
          </a:p>
          <a:p>
            <a:r>
              <a:rPr lang="cs-CZ" dirty="0" err="1"/>
              <a:t>Nasledne</a:t>
            </a:r>
            <a:r>
              <a:rPr lang="cs-CZ" dirty="0"/>
              <a:t> prostřednictvím jakéhokoliv prostředí spustit a nastavovat </a:t>
            </a:r>
            <a:r>
              <a:rPr lang="cs-CZ"/>
              <a:t>promitani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758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Středoškolská odborná činnost 2024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cs/fotografie/tvar-kruhu-prskavky-ho%C5%99%C3%ADc%C3%AD-beng%C3%A1lsk%C3%BD-ohe%C5%88-gm1138437052-30393417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hutterstock.com/cs/image-photo/holding-sparkler-independence-day-2156660529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liexpress.com/i/32386911094.html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tecnica.com/wp-content/uploads/2015/06/f4.png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magpi.raspberrypi.com/articles/get-started-new-raspberry-pi" TargetMode="External"/><Relationship Id="rId7" Type="http://schemas.openxmlformats.org/officeDocument/2006/relationships/hyperlink" Target="https://www.raspberrypi.com/documentation/computers/raspberry-pi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aticon.com/free-icon/monitor_3474360" TargetMode="External"/><Relationship Id="rId11" Type="http://schemas.openxmlformats.org/officeDocument/2006/relationships/hyperlink" Target="https://www.flaticon.com/free-icon/keyboard-and-mouse_7264143" TargetMode="External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BD2Sh3UsCVk" TargetMode="Externa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herent.com/news/glossary/laser-scanning" TargetMode="Externa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hyperlink" Target="https://www.youtube.com/watch?v=KE89-HOdEKY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ngolin.com/blogs/education/laser-show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day.io/project/19762/gallery#319651da4ea9643030b133f613da02b8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day.io/project/172284-galvo-laser-cutterengraver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lineratings.com/did-you-know/what-is-a-hud-and-how-does-it-work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top-Ground-truth-classification-for-part-of-a-3D-laser-scan-Colors-indicate-ground_fig7_220122170" TargetMode="External"/><Relationship Id="rId4" Type="http://schemas.openxmlformats.org/officeDocument/2006/relationships/hyperlink" Target="https://www.arctron.de/dienstleistungen/airborne-laserscannin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cs-CZ" dirty="0"/>
              <a:t>Název práce: RGB Laserový projektor</a:t>
            </a:r>
            <a:br>
              <a:rPr lang="cs-CZ" dirty="0"/>
            </a:br>
            <a:r>
              <a:rPr lang="cs-CZ" sz="5200" dirty="0"/>
              <a:t>Jméno: Šimon Hrouda</a:t>
            </a:r>
            <a:br>
              <a:rPr lang="cs-CZ" dirty="0"/>
            </a:br>
            <a:r>
              <a:rPr lang="cs-CZ" sz="4400" dirty="0"/>
              <a:t>Škola: Gymnázium Brno-Řečkovice</a:t>
            </a:r>
            <a:br>
              <a:rPr lang="cs-CZ" sz="4400" dirty="0"/>
            </a:br>
            <a:r>
              <a:rPr lang="cs-CZ" sz="4400" dirty="0"/>
              <a:t>Kraj: Jihomoravský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398434" y="494034"/>
            <a:ext cx="61004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+mj-lt"/>
                <a:ea typeface="+mj-ea"/>
                <a:cs typeface="+mj-cs"/>
              </a:rPr>
              <a:t>Obor: 10. Elektrotechnika, elektronika a telekomunikace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3780AEF-79C4-42F3-83C0-8604B3942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76" y="4347882"/>
            <a:ext cx="4355224" cy="2510118"/>
          </a:xfrm>
          <a:prstGeom prst="rect">
            <a:avLst/>
          </a:prstGeom>
        </p:spPr>
      </p:pic>
      <p:sp>
        <p:nvSpPr>
          <p:cNvPr id="8" name="Zástupný symbol pro zápatí 3">
            <a:extLst>
              <a:ext uri="{FF2B5EF4-FFF2-40B4-BE49-F238E27FC236}">
                <a16:creationId xmlns:a16="http://schemas.microsoft.com/office/drawing/2014/main" id="{1E6047CE-6D33-489F-9304-1EC68DF02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FE2782-58C1-4545-B398-80150AD85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83764" cy="1325563"/>
          </a:xfrm>
        </p:spPr>
        <p:txBody>
          <a:bodyPr/>
          <a:lstStyle/>
          <a:p>
            <a:r>
              <a:rPr lang="cs-CZ" dirty="0"/>
              <a:t>Princip laserového promítání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CA7D9D-6383-4F3D-BA14-7826B85E8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6775" cy="1325563"/>
          </a:xfrm>
        </p:spPr>
        <p:txBody>
          <a:bodyPr>
            <a:normAutofit/>
          </a:bodyPr>
          <a:lstStyle/>
          <a:p>
            <a:r>
              <a:rPr lang="cs-CZ" dirty="0" err="1"/>
              <a:t>Persistance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vision</a:t>
            </a:r>
          </a:p>
          <a:p>
            <a:pPr lvl="1"/>
            <a:r>
              <a:rPr lang="cs-CZ" dirty="0"/>
              <a:t>Pohyb rychlejší, než lidské oko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76040FC-4D2D-4C72-A2EA-0B14860A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D9C047F-5D4C-4D19-89D9-3A512CDB200D}"/>
              </a:ext>
            </a:extLst>
          </p:cNvPr>
          <p:cNvSpPr txBox="1"/>
          <p:nvPr/>
        </p:nvSpPr>
        <p:spPr>
          <a:xfrm>
            <a:off x="9946133" y="6464194"/>
            <a:ext cx="209297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3"/>
              </a:rPr>
              <a:t>istockphoto.com</a:t>
            </a:r>
            <a:endParaRPr lang="cs-CZ" sz="1300" dirty="0"/>
          </a:p>
        </p:txBody>
      </p:sp>
      <p:pic>
        <p:nvPicPr>
          <p:cNvPr id="2050" name="Picture 2" descr="6,300+ Sparkler Circle Stock Photos, Pictures &amp; Royalty-Free Images -  iStock | Lights circle, Fireworks, Zero">
            <a:extLst>
              <a:ext uri="{FF2B5EF4-FFF2-40B4-BE49-F238E27FC236}">
                <a16:creationId xmlns:a16="http://schemas.microsoft.com/office/drawing/2014/main" id="{44AE60C8-0C76-4AA5-95A0-B68F8194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351" y="1392974"/>
            <a:ext cx="4761226" cy="476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C1F70227-B9F1-4DD9-9D3F-ADA6382BB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151188"/>
            <a:ext cx="3714750" cy="2667000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DA52517D-7B7B-497E-9161-D2202BB730F4}"/>
              </a:ext>
            </a:extLst>
          </p:cNvPr>
          <p:cNvSpPr txBox="1"/>
          <p:nvPr/>
        </p:nvSpPr>
        <p:spPr>
          <a:xfrm>
            <a:off x="838200" y="5818188"/>
            <a:ext cx="246619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shutterstock.com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3103343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18326A-9B4F-4F9C-92B6-883CAB4C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000" dirty="0"/>
              <a:t>Hardware - </a:t>
            </a:r>
            <a:r>
              <a:rPr lang="cs-CZ" dirty="0"/>
              <a:t>promítání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A28C28-250F-4CA0-9E87-B84762B42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373151"/>
          </a:xfrm>
        </p:spPr>
        <p:txBody>
          <a:bodyPr>
            <a:normAutofit/>
          </a:bodyPr>
          <a:lstStyle/>
          <a:p>
            <a:r>
              <a:rPr lang="cs-CZ" dirty="0"/>
              <a:t>Galvanometry a zrcátka</a:t>
            </a:r>
          </a:p>
          <a:p>
            <a:pPr lvl="1"/>
            <a:r>
              <a:rPr lang="cs-CZ" dirty="0"/>
              <a:t>Pohyb pouze zrcátky – rychlost</a:t>
            </a:r>
          </a:p>
          <a:p>
            <a:r>
              <a:rPr lang="cs-CZ" dirty="0"/>
              <a:t>RGB Laser</a:t>
            </a:r>
          </a:p>
          <a:p>
            <a:pPr lvl="1"/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96604A3-D73B-4074-BAF9-4AB13185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F97C681-8A33-4026-B766-7455F4297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16" y="242146"/>
            <a:ext cx="5257800" cy="3619563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415FF235-E6C5-477D-9E2F-2D8F0684EEFB}"/>
              </a:ext>
            </a:extLst>
          </p:cNvPr>
          <p:cNvSpPr txBox="1"/>
          <p:nvPr/>
        </p:nvSpPr>
        <p:spPr>
          <a:xfrm flipH="1">
            <a:off x="9734420" y="3861709"/>
            <a:ext cx="16193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4"/>
              </a:rPr>
              <a:t>tecnica.com</a:t>
            </a:r>
            <a:endParaRPr lang="cs-CZ" sz="1300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0CDF9EB0-A114-49F8-958C-86ABEC876B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7" b="23735"/>
          <a:stretch/>
        </p:blipFill>
        <p:spPr>
          <a:xfrm flipH="1" flipV="1">
            <a:off x="3956180" y="3607974"/>
            <a:ext cx="4127240" cy="2493597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28052A92-ECE5-43CC-B7CD-93A49F931FA6}"/>
              </a:ext>
            </a:extLst>
          </p:cNvPr>
          <p:cNvSpPr txBox="1"/>
          <p:nvPr/>
        </p:nvSpPr>
        <p:spPr>
          <a:xfrm>
            <a:off x="8079286" y="5776428"/>
            <a:ext cx="27146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aliexpress.com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179826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2F8172-EECC-4454-84C7-1D1E8209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Hardware - </a:t>
            </a:r>
            <a:r>
              <a:rPr lang="cs-CZ" dirty="0"/>
              <a:t>Řídící jednotka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A170AC-F941-4AE0-B61B-3ADF6521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5278" cy="4351338"/>
          </a:xfrm>
        </p:spPr>
        <p:txBody>
          <a:bodyPr/>
          <a:lstStyle/>
          <a:p>
            <a:r>
              <a:rPr lang="cs-CZ" dirty="0"/>
              <a:t>Jednodeskový počítač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pPr lvl="1"/>
            <a:r>
              <a:rPr lang="cs-CZ" dirty="0"/>
              <a:t>27 GPIO pinů</a:t>
            </a:r>
          </a:p>
          <a:p>
            <a:pPr lvl="1"/>
            <a:r>
              <a:rPr lang="cs-CZ" dirty="0" err="1"/>
              <a:t>WiFi</a:t>
            </a:r>
            <a:r>
              <a:rPr lang="cs-CZ" dirty="0"/>
              <a:t>, ethernet</a:t>
            </a:r>
          </a:p>
          <a:p>
            <a:pPr lvl="1"/>
            <a:r>
              <a:rPr lang="cs-CZ" dirty="0"/>
              <a:t>OS Linux →</a:t>
            </a:r>
            <a:r>
              <a:rPr lang="cs-CZ" dirty="0">
                <a:latin typeface="Abadi Extra Light" panose="020B0604020202020204" pitchFamily="34" charset="0"/>
              </a:rPr>
              <a:t> </a:t>
            </a:r>
            <a:r>
              <a:rPr lang="cs-CZ" dirty="0"/>
              <a:t>monitor a klávesnice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7F321DE-E58E-4D54-9625-1AB03DA6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9F2D3443-4521-465D-9AB9-9888675E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46" y="1978738"/>
            <a:ext cx="3657917" cy="2408129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C79AEC08-F244-416D-833A-9CD5B2125029}"/>
              </a:ext>
            </a:extLst>
          </p:cNvPr>
          <p:cNvSpPr txBox="1"/>
          <p:nvPr/>
        </p:nvSpPr>
        <p:spPr>
          <a:xfrm>
            <a:off x="6542248" y="4297831"/>
            <a:ext cx="14010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3"/>
              </a:rPr>
              <a:t>magpi.com</a:t>
            </a:r>
            <a:endParaRPr lang="cs-CZ" sz="1300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AF93B160-E259-4D2B-9B7D-F568A4878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08" y="5473193"/>
            <a:ext cx="1261729" cy="1261729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301CB260-1FD8-4BC3-968F-41E1439F1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53" y="648764"/>
            <a:ext cx="2962502" cy="1039344"/>
          </a:xfrm>
          <a:prstGeom prst="rect">
            <a:avLst/>
          </a:prstGeom>
        </p:spPr>
      </p:pic>
      <p:sp>
        <p:nvSpPr>
          <p:cNvPr id="21" name="TextovéPole 20">
            <a:extLst>
              <a:ext uri="{FF2B5EF4-FFF2-40B4-BE49-F238E27FC236}">
                <a16:creationId xmlns:a16="http://schemas.microsoft.com/office/drawing/2014/main" id="{87C1E6A4-D836-4086-8DAB-C0BD1126B622}"/>
              </a:ext>
            </a:extLst>
          </p:cNvPr>
          <p:cNvSpPr txBox="1"/>
          <p:nvPr/>
        </p:nvSpPr>
        <p:spPr>
          <a:xfrm>
            <a:off x="7702112" y="6549065"/>
            <a:ext cx="155598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flaticon.com</a:t>
            </a:r>
            <a:endParaRPr lang="cs-CZ" sz="1300" dirty="0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202A7E3F-F3CE-4175-A2C6-C8C1028E633C}"/>
              </a:ext>
            </a:extLst>
          </p:cNvPr>
          <p:cNvSpPr txBox="1"/>
          <p:nvPr/>
        </p:nvSpPr>
        <p:spPr>
          <a:xfrm>
            <a:off x="7001852" y="456137"/>
            <a:ext cx="180247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7"/>
              </a:rPr>
              <a:t>raspberrypi.com</a:t>
            </a:r>
            <a:endParaRPr lang="cs-CZ" sz="1300" dirty="0"/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1A0BFCF1-AD6B-44E3-B027-C288DC379E35}"/>
              </a:ext>
            </a:extLst>
          </p:cNvPr>
          <p:cNvSpPr/>
          <p:nvPr/>
        </p:nvSpPr>
        <p:spPr>
          <a:xfrm>
            <a:off x="8201160" y="3789000"/>
            <a:ext cx="721860" cy="59786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3" name="Obrázek 42">
            <a:extLst>
              <a:ext uri="{FF2B5EF4-FFF2-40B4-BE49-F238E27FC236}">
                <a16:creationId xmlns:a16="http://schemas.microsoft.com/office/drawing/2014/main" id="{67FB1850-A72D-49D3-9F26-834C4EAC8C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119174" y="4390022"/>
            <a:ext cx="721860" cy="1114687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68BDDEC7-0688-4DB1-95E3-3CFC96D57D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390" y="4819574"/>
            <a:ext cx="2314915" cy="2314915"/>
          </a:xfrm>
          <a:prstGeom prst="rect">
            <a:avLst/>
          </a:prstGeom>
        </p:spPr>
      </p:pic>
      <p:sp>
        <p:nvSpPr>
          <p:cNvPr id="47" name="Obdélník 46">
            <a:extLst>
              <a:ext uri="{FF2B5EF4-FFF2-40B4-BE49-F238E27FC236}">
                <a16:creationId xmlns:a16="http://schemas.microsoft.com/office/drawing/2014/main" id="{1B491C6D-AE63-414D-8604-C09433BC569F}"/>
              </a:ext>
            </a:extLst>
          </p:cNvPr>
          <p:cNvSpPr/>
          <p:nvPr/>
        </p:nvSpPr>
        <p:spPr>
          <a:xfrm>
            <a:off x="7479299" y="1934917"/>
            <a:ext cx="2207625" cy="35159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8" name="Obrázek 47">
            <a:extLst>
              <a:ext uri="{FF2B5EF4-FFF2-40B4-BE49-F238E27FC236}">
                <a16:creationId xmlns:a16="http://schemas.microsoft.com/office/drawing/2014/main" id="{0207A77D-254C-4674-8A13-805D36BDA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30795" y="2620204"/>
            <a:ext cx="904667" cy="2427312"/>
          </a:xfrm>
          <a:prstGeom prst="rect">
            <a:avLst/>
          </a:prstGeom>
        </p:spPr>
      </p:pic>
      <p:sp>
        <p:nvSpPr>
          <p:cNvPr id="50" name="Obdélník 49">
            <a:extLst>
              <a:ext uri="{FF2B5EF4-FFF2-40B4-BE49-F238E27FC236}">
                <a16:creationId xmlns:a16="http://schemas.microsoft.com/office/drawing/2014/main" id="{A1771A79-AF93-45BE-B728-C91A0735F553}"/>
              </a:ext>
            </a:extLst>
          </p:cNvPr>
          <p:cNvSpPr/>
          <p:nvPr/>
        </p:nvSpPr>
        <p:spPr>
          <a:xfrm>
            <a:off x="10051256" y="1967839"/>
            <a:ext cx="879539" cy="14611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022C1FBD-27A4-4919-A7F9-EB09F362589D}"/>
              </a:ext>
            </a:extLst>
          </p:cNvPr>
          <p:cNvSpPr txBox="1"/>
          <p:nvPr/>
        </p:nvSpPr>
        <p:spPr>
          <a:xfrm>
            <a:off x="10297451" y="6408355"/>
            <a:ext cx="155598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11"/>
              </a:rPr>
              <a:t>flaticon.com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137689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50FC1F-4AE4-4DB6-BA3E-FCD8341C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Displej a enkodér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7DCB8BD-D046-4D16-BB4B-8659A7FD9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Interakce s uživatelem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C0B4EAF-C22F-47AA-B566-14D8C3F43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EA9FBDB4-847B-4785-BF0A-8FA7EAA4F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45" y="951625"/>
            <a:ext cx="4711959" cy="471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71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DF102C-082F-4CCA-BB92-DB987A7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Hardware - </a:t>
            </a:r>
            <a:r>
              <a:rPr lang="cs-CZ" dirty="0"/>
              <a:t>DPS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F31828-DEB2-4872-A8D4-B0D7E8DCD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535" cy="4351338"/>
          </a:xfrm>
        </p:spPr>
        <p:txBody>
          <a:bodyPr/>
          <a:lstStyle/>
          <a:p>
            <a:r>
              <a:rPr lang="cs-CZ" dirty="0"/>
              <a:t>Obvody:</a:t>
            </a:r>
          </a:p>
          <a:p>
            <a:pPr lvl="1"/>
            <a:r>
              <a:rPr lang="cs-CZ" dirty="0"/>
              <a:t>Generátor signálu pro galvanometry</a:t>
            </a:r>
          </a:p>
          <a:p>
            <a:pPr lvl="1"/>
            <a:r>
              <a:rPr lang="cs-CZ" dirty="0"/>
              <a:t>Zdroj -15V</a:t>
            </a:r>
          </a:p>
          <a:p>
            <a:pPr lvl="1"/>
            <a:r>
              <a:rPr lang="cs-CZ" dirty="0"/>
              <a:t>Management baterie</a:t>
            </a:r>
          </a:p>
          <a:p>
            <a:r>
              <a:rPr lang="cs-CZ" dirty="0"/>
              <a:t>konektory</a:t>
            </a:r>
          </a:p>
          <a:p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F6EABD-32C1-423B-ABCF-58BFD62E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9180683A-A0C3-4A04-A256-B5B2EC2E7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906" y="3429000"/>
            <a:ext cx="3453234" cy="3274002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F53519D4-23E7-4529-821A-F48BAE2A6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112" y="58814"/>
            <a:ext cx="3436028" cy="3263748"/>
          </a:xfrm>
          <a:prstGeom prst="rect">
            <a:avLst/>
          </a:prstGeom>
        </p:spPr>
      </p:pic>
      <p:sp>
        <p:nvSpPr>
          <p:cNvPr id="22" name="TextovéPole 21">
            <a:extLst>
              <a:ext uri="{FF2B5EF4-FFF2-40B4-BE49-F238E27FC236}">
                <a16:creationId xmlns:a16="http://schemas.microsoft.com/office/drawing/2014/main" id="{730536EE-6834-4EB5-B3E7-E92102C5A3C5}"/>
              </a:ext>
            </a:extLst>
          </p:cNvPr>
          <p:cNvSpPr txBox="1"/>
          <p:nvPr/>
        </p:nvSpPr>
        <p:spPr>
          <a:xfrm flipH="1">
            <a:off x="6580072" y="5807631"/>
            <a:ext cx="442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</p:spTree>
    <p:extLst>
      <p:ext uri="{BB962C8B-B14F-4D97-AF65-F5344CB8AC3E}">
        <p14:creationId xmlns:p14="http://schemas.microsoft.com/office/powerpoint/2010/main" val="376254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FB0A7A-8E46-4313-8C20-6653A70F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Generátor analogového signálu pro galvanometry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E3588C-61BA-4A75-BB10-187C14860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2387"/>
          </a:xfrm>
        </p:spPr>
        <p:txBody>
          <a:bodyPr>
            <a:normAutofit/>
          </a:bodyPr>
          <a:lstStyle/>
          <a:p>
            <a:r>
              <a:rPr lang="cs-CZ" dirty="0"/>
              <a:t>X Y souřadnice</a:t>
            </a:r>
          </a:p>
          <a:p>
            <a:r>
              <a:rPr lang="cs-CZ" dirty="0"/>
              <a:t>D/A převodník řízený přímo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r>
              <a:rPr lang="cs-CZ" dirty="0"/>
              <a:t>Zesilovače </a:t>
            </a:r>
            <a:r>
              <a:rPr lang="cs-CZ" dirty="0">
                <a:solidFill>
                  <a:srgbClr val="FF0000"/>
                </a:solidFill>
              </a:rPr>
              <a:t>transformují </a:t>
            </a:r>
            <a:r>
              <a:rPr lang="cs-CZ" dirty="0"/>
              <a:t>signál pro galvanometry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87EF4AF-39C5-4B83-ADCA-8EA75471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2A3E487-A9AC-4069-ACB1-0E3C61FE2B24}"/>
              </a:ext>
            </a:extLst>
          </p:cNvPr>
          <p:cNvSpPr txBox="1"/>
          <p:nvPr/>
        </p:nvSpPr>
        <p:spPr>
          <a:xfrm flipH="1">
            <a:off x="7370647" y="5885234"/>
            <a:ext cx="442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064BECE4-3DFB-47F7-BF02-D3F4805198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81402"/>
              </p:ext>
            </p:extLst>
          </p:nvPr>
        </p:nvGraphicFramePr>
        <p:xfrm>
          <a:off x="62697" y="3734950"/>
          <a:ext cx="12066605" cy="179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9047600" imgH="2831400" progId="">
                  <p:embed/>
                </p:oleObj>
              </mc:Choice>
              <mc:Fallback>
                <p:oleObj r:id="rId4" imgW="19047600" imgH="2831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697" y="3734950"/>
                        <a:ext cx="12066605" cy="179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Simple Harmonic Motion Visualized-2">
            <a:hlinkClick r:id="" action="ppaction://media"/>
            <a:extLst>
              <a:ext uri="{FF2B5EF4-FFF2-40B4-BE49-F238E27FC236}">
                <a16:creationId xmlns:a16="http://schemas.microsoft.com/office/drawing/2014/main" id="{5DEC5602-B515-4902-87CA-84A29C04D3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8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54974" y="1004018"/>
            <a:ext cx="3037869" cy="1708801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4C341F1B-2E89-4E95-AAD6-820944D16058}"/>
              </a:ext>
            </a:extLst>
          </p:cNvPr>
          <p:cNvSpPr txBox="1"/>
          <p:nvPr/>
        </p:nvSpPr>
        <p:spPr>
          <a:xfrm>
            <a:off x="9670473" y="2887827"/>
            <a:ext cx="1430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000" dirty="0">
                <a:hlinkClick r:id="rId7"/>
              </a:rPr>
              <a:t>YouTube / </a:t>
            </a:r>
            <a:r>
              <a:rPr lang="cs-CZ" sz="1000" dirty="0" err="1">
                <a:hlinkClick r:id="rId7"/>
              </a:rPr>
              <a:t>Ayush</a:t>
            </a:r>
            <a:r>
              <a:rPr lang="cs-CZ" sz="1000" dirty="0">
                <a:hlinkClick r:id="rId7"/>
              </a:rPr>
              <a:t> </a:t>
            </a:r>
            <a:r>
              <a:rPr lang="cs-CZ" sz="1000" dirty="0" err="1">
                <a:hlinkClick r:id="rId7"/>
              </a:rPr>
              <a:t>Bakshi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376282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CBE11A-A097-4C3B-BE6B-62A27E8A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Software - </a:t>
            </a:r>
            <a:r>
              <a:rPr kumimoji="0" lang="cs-CZ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Struktura</a:t>
            </a:r>
            <a:endParaRPr lang="cs-CZ" dirty="0"/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7A8F9090-C228-4D08-AC24-704F6D72B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26153" y="2079627"/>
            <a:ext cx="4784436" cy="3497318"/>
          </a:xfr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22345E-219C-497D-B3F7-562F6D8D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C2F3B27D-CB6C-438C-B5E0-E035180BB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5111" y="1899435"/>
            <a:ext cx="4784436" cy="3497318"/>
          </a:xfrm>
          <a:prstGeom prst="rect">
            <a:avLst/>
          </a:prstGeom>
        </p:spPr>
      </p:pic>
      <p:sp>
        <p:nvSpPr>
          <p:cNvPr id="9" name="Obdélník: se zakulacenými rohy 8">
            <a:extLst>
              <a:ext uri="{FF2B5EF4-FFF2-40B4-BE49-F238E27FC236}">
                <a16:creationId xmlns:a16="http://schemas.microsoft.com/office/drawing/2014/main" id="{156AD8B0-D67D-4307-A28B-6F2BE2052F0E}"/>
              </a:ext>
            </a:extLst>
          </p:cNvPr>
          <p:cNvSpPr/>
          <p:nvPr/>
        </p:nvSpPr>
        <p:spPr>
          <a:xfrm>
            <a:off x="4886036" y="1436068"/>
            <a:ext cx="2392219" cy="4465968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Grafický objekt 10" descr="Uživatel">
            <a:extLst>
              <a:ext uri="{FF2B5EF4-FFF2-40B4-BE49-F238E27FC236}">
                <a16:creationId xmlns:a16="http://schemas.microsoft.com/office/drawing/2014/main" id="{CC74553C-9E5A-4AFA-89E2-A9B707CC69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0327" y="3309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65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4C2A80-07F6-4622-A43E-D2795EA9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000" dirty="0"/>
              <a:t>Software - </a:t>
            </a:r>
            <a:r>
              <a:rPr lang="cs-CZ" dirty="0"/>
              <a:t>Instalační skript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DB945F2-0C11-4CFB-8174-DF1F1D7D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Knihovny a závislosti</a:t>
            </a:r>
          </a:p>
          <a:p>
            <a:r>
              <a:rPr lang="cs-CZ" dirty="0"/>
              <a:t>Spouštění programů při zapnutí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CF19981-95FF-4F7C-B7C6-32F6B696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1635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D5C091-6F53-4182-9CFA-8C2219FE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Software - </a:t>
            </a:r>
            <a:r>
              <a:rPr lang="cs-CZ" dirty="0" err="1"/>
              <a:t>lasershow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6CFCEE-8E9A-407C-82A2-67639E5A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Příkazy od UI programů</a:t>
            </a:r>
          </a:p>
          <a:p>
            <a:r>
              <a:rPr lang="cs-CZ" dirty="0"/>
              <a:t>Inspirováno projektem </a:t>
            </a:r>
            <a:r>
              <a:rPr lang="cs-CZ" dirty="0" err="1"/>
              <a:t>tteskac</a:t>
            </a:r>
            <a:r>
              <a:rPr lang="cs-CZ" dirty="0"/>
              <a:t>/</a:t>
            </a:r>
            <a:r>
              <a:rPr lang="cs-CZ" dirty="0" err="1"/>
              <a:t>rpi-lasershow</a:t>
            </a:r>
            <a:endParaRPr lang="cs-CZ" dirty="0"/>
          </a:p>
          <a:p>
            <a:r>
              <a:rPr lang="cs-CZ" dirty="0"/>
              <a:t>Funkce:</a:t>
            </a:r>
          </a:p>
          <a:p>
            <a:pPr lvl="1"/>
            <a:r>
              <a:rPr lang="cs-CZ" dirty="0"/>
              <a:t>RGB barvy</a:t>
            </a:r>
          </a:p>
          <a:p>
            <a:pPr lvl="1"/>
            <a:r>
              <a:rPr lang="cs-CZ" dirty="0"/>
              <a:t>Komunikace s UI programy</a:t>
            </a:r>
          </a:p>
          <a:p>
            <a:r>
              <a:rPr lang="cs-CZ" dirty="0"/>
              <a:t>Vlastnosti:</a:t>
            </a:r>
          </a:p>
          <a:p>
            <a:pPr lvl="1"/>
            <a:r>
              <a:rPr lang="cs-CZ" dirty="0"/>
              <a:t>Rychlost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F4C1F09-6C82-4E56-9703-11DF0254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5842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37F401-F985-4A10-AD7C-FDA6BED7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53"/>
            <a:ext cx="10515600" cy="1325563"/>
          </a:xfrm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Software - </a:t>
            </a:r>
            <a:r>
              <a:rPr lang="cs-CZ" dirty="0"/>
              <a:t>Uživatelské prostředí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E2A371-1E2D-49D5-A605-1D3461B8E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7229" cy="4351338"/>
          </a:xfrm>
        </p:spPr>
        <p:txBody>
          <a:bodyPr/>
          <a:lstStyle/>
          <a:p>
            <a:r>
              <a:rPr lang="cs-CZ" dirty="0"/>
              <a:t>LCD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ADAC2CE-E33B-4A3B-9103-AA0BE26F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effectLst>
            <a:softEdge rad="254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BEC8B45E-D89A-4CCD-B341-461611401254}"/>
              </a:ext>
            </a:extLst>
          </p:cNvPr>
          <p:cNvSpPr txBox="1">
            <a:spLocks/>
          </p:cNvSpPr>
          <p:nvPr/>
        </p:nvSpPr>
        <p:spPr>
          <a:xfrm>
            <a:off x="4539344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web</a:t>
            </a: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C78E8DB6-67C0-4C19-98F1-669D46503CF4}"/>
              </a:ext>
            </a:extLst>
          </p:cNvPr>
          <p:cNvSpPr txBox="1">
            <a:spLocks/>
          </p:cNvSpPr>
          <p:nvPr/>
        </p:nvSpPr>
        <p:spPr>
          <a:xfrm>
            <a:off x="7946573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discord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79981C3-45CC-441B-A459-FEE371125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11"/>
          <a:stretch/>
        </p:blipFill>
        <p:spPr>
          <a:xfrm>
            <a:off x="7946573" y="2363821"/>
            <a:ext cx="7142639" cy="6061722"/>
          </a:xfrm>
          <a:prstGeom prst="rect">
            <a:avLst/>
          </a:prstGeom>
        </p:spPr>
      </p:pic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03EADAD0-2231-45FB-ABC6-1DE0B10A5850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Příkazy programům </a:t>
            </a:r>
            <a:r>
              <a:rPr lang="cs-CZ" dirty="0" err="1"/>
              <a:t>lasershow</a:t>
            </a:r>
            <a:r>
              <a:rPr lang="cs-CZ" dirty="0"/>
              <a:t> a </a:t>
            </a:r>
            <a:r>
              <a:rPr lang="cs-CZ" dirty="0" err="1"/>
              <a:t>wifi_manager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64963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6AD1E4-2BA2-417F-9FA4-F13C2E50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000" dirty="0"/>
              <a:t>Úvod - </a:t>
            </a:r>
            <a:r>
              <a:rPr lang="cs-CZ" dirty="0"/>
              <a:t>Laser </a:t>
            </a:r>
            <a:r>
              <a:rPr lang="cs-CZ" dirty="0" err="1"/>
              <a:t>scanning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DBDCBD-9127-4346-9F87-90DA94C72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1441" cy="1505404"/>
          </a:xfrm>
        </p:spPr>
        <p:txBody>
          <a:bodyPr/>
          <a:lstStyle/>
          <a:p>
            <a:r>
              <a:rPr lang="cs-CZ" dirty="0"/>
              <a:t>mj. Technologie laserových projektorů</a:t>
            </a:r>
          </a:p>
          <a:p>
            <a:r>
              <a:rPr lang="cs-CZ" dirty="0"/>
              <a:t>Rychle se hýbající laserový paprsek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3FBE83-E6D4-467D-A304-BE44A645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7829C069-B691-4EAE-ADA0-D77E77D2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377" y="270491"/>
            <a:ext cx="3630266" cy="570907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E8FBB147-D20E-4F35-BC96-7A01CC738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5" y="3516490"/>
            <a:ext cx="7559698" cy="2562340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C526B7FF-DDE3-41AE-9A8D-7CD92F0515F0}"/>
              </a:ext>
            </a:extLst>
          </p:cNvPr>
          <p:cNvSpPr txBox="1"/>
          <p:nvPr/>
        </p:nvSpPr>
        <p:spPr>
          <a:xfrm>
            <a:off x="7617252" y="6074195"/>
            <a:ext cx="397771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5"/>
              </a:rPr>
              <a:t>coherent.com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3376862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790EE223-7B16-40BF-A8FE-3D1B49C0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624" y="0"/>
            <a:ext cx="5023376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060FDEED-48DF-44A7-83CB-1A57D1C9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B74FF9-FAF8-46C0-BDDF-FF1D6B677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39602" cy="4351338"/>
          </a:xfrm>
        </p:spPr>
        <p:txBody>
          <a:bodyPr/>
          <a:lstStyle/>
          <a:p>
            <a:r>
              <a:rPr lang="cs-CZ" dirty="0"/>
              <a:t>Vlastní projektor + SW výbava</a:t>
            </a:r>
          </a:p>
          <a:p>
            <a:r>
              <a:rPr lang="cs-CZ" dirty="0"/>
              <a:t>Jednoduše pochopitelné uživatelské rozhraní</a:t>
            </a:r>
          </a:p>
          <a:p>
            <a:r>
              <a:rPr lang="cs-CZ" dirty="0" err="1"/>
              <a:t>Github</a:t>
            </a:r>
            <a:endParaRPr lang="cs-CZ" dirty="0"/>
          </a:p>
          <a:p>
            <a:endParaRPr lang="cs-CZ" dirty="0"/>
          </a:p>
          <a:p>
            <a:r>
              <a:rPr lang="cs-CZ" dirty="0"/>
              <a:t>Budoucnost:</a:t>
            </a:r>
          </a:p>
          <a:p>
            <a:pPr lvl="1"/>
            <a:r>
              <a:rPr lang="cs-CZ" dirty="0"/>
              <a:t>Živé kreslení v UI</a:t>
            </a:r>
          </a:p>
          <a:p>
            <a:pPr lvl="1"/>
            <a:r>
              <a:rPr lang="cs-CZ" dirty="0"/>
              <a:t>Online ukazovátko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C131740-DF1F-4CBA-904A-90F0B8FC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effectLst>
            <a:softEdge rad="762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897729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B4B341-1EC0-445E-8D09-D8FEFFDE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Poděkování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D4CAA73F-5AED-4C3F-9E7C-879994C48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04" y="2766218"/>
            <a:ext cx="5535396" cy="1325564"/>
          </a:xfr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00FF0A8-23EE-45B0-A602-683D91AD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E014EC5-3D51-4DDA-B857-A4A29DB23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89" y="431600"/>
            <a:ext cx="4369204" cy="2518176"/>
          </a:xfrm>
          <a:prstGeom prst="rect">
            <a:avLst/>
          </a:prstGeom>
        </p:spPr>
      </p:pic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B02C72DD-029E-4AE2-9702-4D6A919B08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875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dirty="0"/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930F6425-6D01-43E0-B93E-8ECF630EB7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112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Tomáš Rohlínek</a:t>
            </a:r>
          </a:p>
          <a:p>
            <a:r>
              <a:rPr lang="cs-CZ" dirty="0">
                <a:effectLst/>
              </a:rPr>
              <a:t>Mgr. Kateřina Vídenková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244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asers for Architectural Lighting White Night 2021 KVANT Show Production-2">
            <a:hlinkClick r:id="" action="ppaction://media"/>
            <a:extLst>
              <a:ext uri="{FF2B5EF4-FFF2-40B4-BE49-F238E27FC236}">
                <a16:creationId xmlns:a16="http://schemas.microsoft.com/office/drawing/2014/main" id="{08A82F8A-42D1-4C11-8797-0A8FDFDC013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3306"/>
            <a:ext cx="12940170" cy="727868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0E4CCD0-4F3C-4845-89CF-82A3AC21058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 anchor="ctr" anchorCtr="0"/>
          <a:lstStyle/>
          <a:p>
            <a:r>
              <a:rPr lang="cs-CZ" sz="3000" dirty="0">
                <a:solidFill>
                  <a:schemeClr val="bg1"/>
                </a:solidFill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Dálkové promítání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DCA3342-82BA-4A55-B16D-BC62303C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5E7ADF9-4172-4072-9BCB-46F9FAE48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0735" y="365125"/>
            <a:ext cx="326306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Zdroj: </a:t>
            </a: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/ </a:t>
            </a:r>
            <a:r>
              <a:rPr kumimoji="0" lang="cs-CZ" altLang="cs-CZ" sz="1300" b="0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Pangolin</a:t>
            </a: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Laser </a:t>
            </a:r>
            <a:r>
              <a:rPr kumimoji="0" lang="cs-CZ" altLang="cs-CZ" sz="1300" b="0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</a:t>
            </a:r>
            <a:endParaRPr kumimoji="0" lang="cs-CZ" altLang="cs-CZ" sz="1300" b="0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1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2C4A92B6-66EC-4A2F-A372-CC3775D74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83" y="-283607"/>
            <a:ext cx="13219965" cy="7425213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C0D0435-81C3-46FE-B313-B2BDC382BA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sz="3000" dirty="0">
                <a:solidFill>
                  <a:schemeClr val="bg1"/>
                </a:solidFill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Laser </a:t>
            </a:r>
            <a:r>
              <a:rPr lang="cs-CZ" dirty="0" err="1">
                <a:solidFill>
                  <a:schemeClr val="bg1"/>
                </a:solidFill>
              </a:rPr>
              <a:t>shows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5C2FE04-5055-49C3-9B25-7221619F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A82E2139-EE46-4B0F-BAA5-7E85A5DB5A2C}"/>
              </a:ext>
            </a:extLst>
          </p:cNvPr>
          <p:cNvSpPr txBox="1"/>
          <p:nvPr/>
        </p:nvSpPr>
        <p:spPr>
          <a:xfrm>
            <a:off x="9796008" y="365125"/>
            <a:ext cx="155779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pangolin.com</a:t>
            </a:r>
            <a:endParaRPr lang="cs-CZ" sz="13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42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72FBAFB-D151-4D95-B90D-281E720C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9555"/>
            <a:ext cx="12192000" cy="914624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967FC51-0D27-4CBA-B51B-B287620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sz="3000" dirty="0">
                <a:solidFill>
                  <a:schemeClr val="bg1"/>
                </a:solidFill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SLA 3D tisk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E5B1AB7-2513-4805-869B-333F2136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271D1BF-C3D6-4A2F-A769-90CA2A83FE32}"/>
              </a:ext>
            </a:extLst>
          </p:cNvPr>
          <p:cNvSpPr txBox="1"/>
          <p:nvPr/>
        </p:nvSpPr>
        <p:spPr>
          <a:xfrm>
            <a:off x="9220459" y="365125"/>
            <a:ext cx="21333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Hackaday / Mark </a:t>
            </a:r>
            <a:r>
              <a:rPr lang="cs-CZ" sz="1300" dirty="0" err="1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Peng</a:t>
            </a:r>
            <a:endParaRPr lang="cs-CZ" sz="13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96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5F02F3D4-C357-40AF-A68D-ABF8B4384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03982"/>
            <a:ext cx="12192000" cy="914400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1D45CC3-AE8B-490E-95BB-F171B9E2713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Laserové gravírování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743E1EB-A052-40E1-9C12-B9384FEB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33ABCDD8-982B-418F-864E-90C873A77418}"/>
              </a:ext>
            </a:extLst>
          </p:cNvPr>
          <p:cNvSpPr txBox="1"/>
          <p:nvPr/>
        </p:nvSpPr>
        <p:spPr>
          <a:xfrm>
            <a:off x="8789293" y="365125"/>
            <a:ext cx="256450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Hackaday / Dominik </a:t>
            </a:r>
            <a:r>
              <a:rPr lang="cs-CZ" sz="1300" dirty="0" err="1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Meffert</a:t>
            </a:r>
            <a:endParaRPr lang="cs-CZ" sz="13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58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EA69D449-5433-4CE1-B1F1-DBEE76C9F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998"/>
            <a:ext cx="12192000" cy="813054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B0A3E56-7E5B-4480-BE72-8A9D8A39ED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HUD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A1721CA-0A26-471C-B49F-99D09DFC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62D31747-5598-4ACB-91A5-BB0ED9426C29}"/>
              </a:ext>
            </a:extLst>
          </p:cNvPr>
          <p:cNvSpPr txBox="1"/>
          <p:nvPr/>
        </p:nvSpPr>
        <p:spPr>
          <a:xfrm>
            <a:off x="9498516" y="365125"/>
            <a:ext cx="185528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airlineratings.com</a:t>
            </a:r>
            <a:endParaRPr lang="cs-CZ" sz="13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169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ek 21">
            <a:extLst>
              <a:ext uri="{FF2B5EF4-FFF2-40B4-BE49-F238E27FC236}">
                <a16:creationId xmlns:a16="http://schemas.microsoft.com/office/drawing/2014/main" id="{35444A6B-AD9D-45DA-8BA1-D53B8F6F4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29056" y="2740795"/>
            <a:ext cx="4825579" cy="3429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0A751F2-4691-4304-8F92-F8225A0255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3D Skenování</a:t>
            </a:r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B24EDAEF-F54D-47FF-B752-4B6F6FAE2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77021" y="103957"/>
            <a:ext cx="6990102" cy="4351338"/>
          </a:xfrm>
          <a:prstGeom prst="rect">
            <a:avLst/>
          </a:prstGeo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542407A-C00A-4163-BF85-022A32AE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3FA3FC55-6193-4619-9FB6-F208AED4F346}"/>
              </a:ext>
            </a:extLst>
          </p:cNvPr>
          <p:cNvSpPr txBox="1"/>
          <p:nvPr/>
        </p:nvSpPr>
        <p:spPr>
          <a:xfrm>
            <a:off x="10639605" y="4455295"/>
            <a:ext cx="142333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4"/>
              </a:rPr>
              <a:t>arctron.de</a:t>
            </a:r>
            <a:endParaRPr lang="cs-CZ" sz="1300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2A89D8BD-9975-4FC1-A613-312A76A04E0B}"/>
              </a:ext>
            </a:extLst>
          </p:cNvPr>
          <p:cNvSpPr txBox="1"/>
          <p:nvPr/>
        </p:nvSpPr>
        <p:spPr>
          <a:xfrm>
            <a:off x="4954635" y="5652932"/>
            <a:ext cx="663175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5"/>
              </a:rPr>
              <a:t>researchgate.net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40274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515866-E3D9-422D-86B9-9662833D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6800"/>
            <a:ext cx="10515600" cy="1325563"/>
          </a:xfrm>
        </p:spPr>
        <p:txBody>
          <a:bodyPr/>
          <a:lstStyle/>
          <a:p>
            <a:r>
              <a:rPr lang="cs-CZ" dirty="0"/>
              <a:t>Cíle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97300"/>
            <a:ext cx="10515600" cy="2203450"/>
          </a:xfrm>
        </p:spPr>
        <p:txBody>
          <a:bodyPr/>
          <a:lstStyle/>
          <a:p>
            <a:r>
              <a:rPr lang="cs-CZ" dirty="0"/>
              <a:t>Navrhnout a sestavit laserový projektor</a:t>
            </a:r>
          </a:p>
          <a:p>
            <a:r>
              <a:rPr lang="cs-CZ" dirty="0"/>
              <a:t>Promítací program + přívětivé uživatelské prostředí</a:t>
            </a:r>
          </a:p>
          <a:p>
            <a:r>
              <a:rPr lang="cs-CZ" dirty="0"/>
              <a:t>Zajistit jednoduchou instalaci SW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5" name="Zástupný symbol pro obsah 2">
            <a:extLst>
              <a:ext uri="{FF2B5EF4-FFF2-40B4-BE49-F238E27FC236}">
                <a16:creationId xmlns:a16="http://schemas.microsoft.com/office/drawing/2014/main" id="{2441816A-0E18-42D9-A98F-161086AF9A9C}"/>
              </a:ext>
            </a:extLst>
          </p:cNvPr>
          <p:cNvSpPr txBox="1">
            <a:spLocks/>
          </p:cNvSpPr>
          <p:nvPr/>
        </p:nvSpPr>
        <p:spPr>
          <a:xfrm>
            <a:off x="1974980" y="968375"/>
            <a:ext cx="8242040" cy="1233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None/>
            </a:pPr>
            <a:r>
              <a:rPr lang="cs-CZ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Neexistuje uživatelsky přívětivá open-source platforma, kde by se začínající zájemci s technologií seznámili</a:t>
            </a:r>
            <a:endParaRPr lang="cs-CZ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7463</TotalTime>
  <Words>575</Words>
  <Application>Microsoft Office PowerPoint</Application>
  <PresentationFormat>Širokoúhlá obrazovka</PresentationFormat>
  <Paragraphs>126</Paragraphs>
  <Slides>21</Slides>
  <Notes>9</Notes>
  <HiddenSlides>0</HiddenSlides>
  <MMClips>2</MMClips>
  <ScaleCrop>false</ScaleCrop>
  <HeadingPairs>
    <vt:vector size="8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0</vt:i4>
      </vt:variant>
      <vt:variant>
        <vt:lpstr>Nadpisy snímků</vt:lpstr>
      </vt:variant>
      <vt:variant>
        <vt:i4>21</vt:i4>
      </vt:variant>
    </vt:vector>
  </HeadingPairs>
  <TitlesOfParts>
    <vt:vector size="26" baseType="lpstr">
      <vt:lpstr>Abadi Extra Light</vt:lpstr>
      <vt:lpstr>Arial</vt:lpstr>
      <vt:lpstr>Calibri</vt:lpstr>
      <vt:lpstr>Calibri Light</vt:lpstr>
      <vt:lpstr>Motiv Office</vt:lpstr>
      <vt:lpstr>Název práce: RGB Laserový projektor Jméno: Šimon Hrouda Škola: Gymnázium Brno-Řečkovice Kraj: Jihomoravský</vt:lpstr>
      <vt:lpstr>Úvod - Laser scanning</vt:lpstr>
      <vt:lpstr>Využití - Dálkové promítání</vt:lpstr>
      <vt:lpstr>Využití - Laser shows</vt:lpstr>
      <vt:lpstr>Využití - SLA 3D tisk</vt:lpstr>
      <vt:lpstr>Využití - Laserové gravírování</vt:lpstr>
      <vt:lpstr>Využití - HUD</vt:lpstr>
      <vt:lpstr>Využití - 3D Skenování</vt:lpstr>
      <vt:lpstr>Cíle</vt:lpstr>
      <vt:lpstr>Princip laserového promítání</vt:lpstr>
      <vt:lpstr>Hardware - promítání</vt:lpstr>
      <vt:lpstr>Hardware - Řídící jednotka</vt:lpstr>
      <vt:lpstr>Displej a enkodér</vt:lpstr>
      <vt:lpstr>Hardware - DPS</vt:lpstr>
      <vt:lpstr>Generátor analogového signálu pro galvanometry</vt:lpstr>
      <vt:lpstr>Software - Struktura</vt:lpstr>
      <vt:lpstr>Software - Instalační skript</vt:lpstr>
      <vt:lpstr>Software - lasershow</vt:lpstr>
      <vt:lpstr>Software - Uživatelské prostředí</vt:lpstr>
      <vt:lpstr>Výsledky</vt:lpstr>
      <vt:lpstr>Poděkování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Simon Hrouda</cp:lastModifiedBy>
  <cp:revision>299</cp:revision>
  <dcterms:created xsi:type="dcterms:W3CDTF">2020-03-21T20:56:17Z</dcterms:created>
  <dcterms:modified xsi:type="dcterms:W3CDTF">2024-02-02T20:33:35Z</dcterms:modified>
</cp:coreProperties>
</file>